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74" r:id="rId5"/>
    <p:sldId id="263" r:id="rId6"/>
    <p:sldId id="264" r:id="rId7"/>
    <p:sldId id="266" r:id="rId8"/>
    <p:sldId id="275" r:id="rId9"/>
    <p:sldId id="267" r:id="rId10"/>
    <p:sldId id="269" r:id="rId11"/>
    <p:sldId id="279" r:id="rId12"/>
    <p:sldId id="280" r:id="rId13"/>
    <p:sldId id="281" r:id="rId14"/>
    <p:sldId id="276" r:id="rId15"/>
    <p:sldId id="277" r:id="rId16"/>
    <p:sldId id="28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4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5" autoAdjust="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Degree </a:t>
            </a:r>
            <a:r>
              <a:rPr lang="en-US" dirty="0" err="1" smtClean="0"/>
              <a:t>Programmes</a:t>
            </a:r>
            <a:r>
              <a:rPr lang="en-US" dirty="0" smtClean="0"/>
              <a:t> offered     c. 90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Val val="1"/>
            <c:showLeaderLines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92841774845711778"/>
          <c:y val="0.24975446903596543"/>
          <c:w val="5.806873802936801E-2"/>
          <c:h val="0.5895621408810368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7E58-2D6E-496C-9ED5-57D91D40431B}" type="datetimeFigureOut">
              <a:rPr lang="en-US" smtClean="0"/>
              <a:t>13/01/08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075D-D4D2-4729-9470-3DE703B9A5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075D-D4D2-4729-9470-3DE703B9A5B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13/01/08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3886200"/>
            <a:ext cx="5410200" cy="11430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/>
              <a:t>Academic, Scientific and Managerial Personnel Needed to Support the Emerging Gas and Oil Industry in Sri Lanka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68057"/>
            <a:ext cx="6096000" cy="1161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</a:t>
            </a:r>
            <a:r>
              <a:rPr lang="en-US" dirty="0" err="1" smtClean="0">
                <a:solidFill>
                  <a:schemeClr val="bg1"/>
                </a:solidFill>
              </a:rPr>
              <a:t>Ranjith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Senaratne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Vice Chairman, University Grants Commission  and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Chairman, Ocean University of Sri Lanka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5334000"/>
            <a:ext cx="5486400" cy="11430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47860"/>
            <a:ext cx="6629400" cy="1152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and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Emeritus Prof. </a:t>
            </a:r>
            <a:r>
              <a:rPr lang="en-US" sz="3200" dirty="0" err="1" smtClean="0">
                <a:solidFill>
                  <a:schemeClr val="bg1"/>
                </a:solidFill>
              </a:rPr>
              <a:t>Kapila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Dahanayake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Department of Geology, University of  </a:t>
            </a:r>
            <a:r>
              <a:rPr lang="en-US" sz="2000" dirty="0" err="1" smtClean="0">
                <a:solidFill>
                  <a:schemeClr val="bg1"/>
                </a:solidFill>
              </a:rPr>
              <a:t>Peradeniya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7056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Process Engineering</a:t>
            </a:r>
          </a:p>
          <a:p>
            <a:r>
              <a:rPr lang="en-US" dirty="0" smtClean="0"/>
              <a:t>Chemical Engineering</a:t>
            </a:r>
          </a:p>
          <a:p>
            <a:r>
              <a:rPr lang="en-US" dirty="0" smtClean="0"/>
              <a:t>Drilling Engineering</a:t>
            </a:r>
          </a:p>
          <a:p>
            <a:r>
              <a:rPr lang="en-US" dirty="0" smtClean="0"/>
              <a:t>Mining Engineering</a:t>
            </a:r>
          </a:p>
          <a:p>
            <a:r>
              <a:rPr lang="en-US" dirty="0" smtClean="0"/>
              <a:t>Reservoir Engineering</a:t>
            </a:r>
          </a:p>
          <a:p>
            <a:r>
              <a:rPr lang="en-US" dirty="0" smtClean="0"/>
              <a:t>Pipeline Design Engineering</a:t>
            </a:r>
          </a:p>
          <a:p>
            <a:r>
              <a:rPr lang="en-US" dirty="0" smtClean="0"/>
              <a:t>Structural Engineering</a:t>
            </a:r>
          </a:p>
          <a:p>
            <a:r>
              <a:rPr lang="en-US" dirty="0" smtClean="0"/>
              <a:t>Sub-sea Hardware Engineering</a:t>
            </a:r>
          </a:p>
          <a:p>
            <a:r>
              <a:rPr lang="en-US" dirty="0" smtClean="0"/>
              <a:t>Naval Architecture</a:t>
            </a:r>
          </a:p>
          <a:p>
            <a:r>
              <a:rPr lang="en-US" dirty="0" smtClean="0"/>
              <a:t>Oil Brokering</a:t>
            </a:r>
          </a:p>
          <a:p>
            <a:r>
              <a:rPr lang="en-US" dirty="0" smtClean="0"/>
              <a:t>Plant Management</a:t>
            </a:r>
          </a:p>
          <a:p>
            <a:r>
              <a:rPr lang="en-US" dirty="0" smtClean="0"/>
              <a:t>Personnel Management</a:t>
            </a:r>
          </a:p>
          <a:p>
            <a:r>
              <a:rPr lang="en-US" dirty="0" smtClean="0"/>
              <a:t>Marketing Management</a:t>
            </a:r>
          </a:p>
          <a:p>
            <a:r>
              <a:rPr lang="en-US" dirty="0" smtClean="0"/>
              <a:t>Account Management</a:t>
            </a:r>
          </a:p>
          <a:p>
            <a:r>
              <a:rPr lang="en-US" dirty="0" smtClean="0"/>
              <a:t>Maritime Transportation and Logistics</a:t>
            </a:r>
          </a:p>
          <a:p>
            <a:r>
              <a:rPr lang="en-US" dirty="0" smtClean="0"/>
              <a:t>Law of the Sea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76200"/>
            <a:ext cx="8229600" cy="6096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928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Degrees offered related to Petroleum Sciences and allied fields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628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1981200"/>
                <a:gridCol w="3276600"/>
                <a:gridCol w="198119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 of degree </a:t>
                      </a:r>
                      <a:r>
                        <a:rPr lang="en-US" dirty="0" err="1" smtClean="0"/>
                        <a:t>programme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Sri Lanka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Kotelawala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Sc in Marine Engineering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Moratuwa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Sc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Mining and Mineral Engineering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</a:tr>
              <a:tr h="45212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Sc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Earth Resources Engineering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Minor in Ocean Resources Engineering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M.Sc. in Mining and Mineral Exploration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Ocean University of</a:t>
                      </a:r>
                      <a:r>
                        <a:rPr lang="en-US" sz="1400" baseline="0" dirty="0" smtClean="0">
                          <a:latin typeface="+mn-lt"/>
                        </a:rPr>
                        <a:t> Sri Lanka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 Sc in Fisheries and Marine Science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General / Special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 Sc in Marine Engineering/Naval Architecture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General / Special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CINEC Maritime Campus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Latha"/>
                        </a:rPr>
                        <a:t>B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Sc in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Latha"/>
                        </a:rPr>
                        <a:t>Marine Engineering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Latha"/>
                        </a:rPr>
                        <a:t>B Sc Maritime Science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B Eng in Marine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Latha"/>
                        </a:rPr>
                        <a:t>and Offshore Systems Engineering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B Eng in Marine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Latha"/>
                        </a:rPr>
                        <a:t>and Offshore Systems Engineering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M Sc in Maritime Safety and Environmental Management</a:t>
                      </a:r>
                      <a:endParaRPr lang="en-US" sz="1400" dirty="0"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M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Latha"/>
                        </a:rPr>
                        <a:t> Sc in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 Maritime Engineering</a:t>
                      </a:r>
                      <a:endParaRPr lang="en-US" sz="1400" dirty="0"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Latha"/>
                        </a:rPr>
                        <a:t>International Transportation Management And Logistics</a:t>
                      </a:r>
                      <a:endParaRPr lang="en-US" sz="1400" dirty="0"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Masters &amp;</a:t>
                      </a:r>
                      <a:r>
                        <a:rPr lang="en-US" sz="1400" baseline="0" dirty="0" smtClean="0">
                          <a:latin typeface="+mn-lt"/>
                        </a:rPr>
                        <a:t> PhDs available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-1"/>
          <a:ext cx="8839200" cy="703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771"/>
                <a:gridCol w="2207029"/>
                <a:gridCol w="2971800"/>
                <a:gridCol w="2133600"/>
              </a:tblGrid>
              <a:tr h="368969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Title of degree </a:t>
                      </a:r>
                      <a:r>
                        <a:rPr lang="en-US" dirty="0" err="1" smtClean="0"/>
                        <a:t>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features</a:t>
                      </a:r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 University of Petroleum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Sc in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Petroleum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and Gas Drilling Engineering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Masters &amp; PhD</a:t>
                      </a:r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and Gas Developing Engineering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Petroleum and Gas Well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and Gas Storage and Transportation Engineering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Petroleum Engineering Management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 Maritime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Maritime Safety &amp; Environmental Administration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/>
                </a:tc>
              </a:tr>
              <a:tr h="636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Environmental &amp; Ocean Management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192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Newcastle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Eng. Offshore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09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Eng. Marine Engineering &amp; Naval 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457200"/>
          <a:ext cx="8839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209800"/>
                <a:gridCol w="3048000"/>
                <a:gridCol w="2133600"/>
              </a:tblGrid>
              <a:tr h="388842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Title of degree </a:t>
                      </a:r>
                      <a:r>
                        <a:rPr lang="en-US" dirty="0" err="1" smtClean="0"/>
                        <a:t>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features</a:t>
                      </a:r>
                      <a:endParaRPr lang="en-US" dirty="0"/>
                    </a:p>
                  </a:txBody>
                  <a:tcPr/>
                </a:tc>
              </a:tr>
              <a:tr h="67115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Robert Gordon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Eng Mechanical and Offshore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</a:t>
                      </a:r>
                      <a:endParaRPr lang="en-US" dirty="0"/>
                    </a:p>
                  </a:txBody>
                  <a:tcPr/>
                </a:tc>
              </a:tr>
              <a:tr h="671152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Australian Maritime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MBA in Maritime and Logistics Management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</a:tr>
              <a:tr h="9587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India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Latha"/>
                        </a:rPr>
                        <a:t>Indian Maritime University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MBA in International Transportation and Logistics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LLM Maritime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8788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Saudi Arabia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 Fahd University of Petroleum &amp; Minerals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Sc in Geology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1152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American University in Cairo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B.Sc. in Petroleum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Alexandria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Offshore</a:t>
                      </a:r>
                      <a:r>
                        <a:rPr lang="en-US" baseline="0" dirty="0" smtClean="0"/>
                        <a:t>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Delft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Sc Marine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519332"/>
            <a:ext cx="2895600" cy="685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Constraints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Lack of necessary trained manpower  </a:t>
            </a:r>
          </a:p>
          <a:p>
            <a:endParaRPr lang="en-US" dirty="0" smtClean="0"/>
          </a:p>
          <a:p>
            <a:r>
              <a:rPr lang="en-US" dirty="0" smtClean="0"/>
              <a:t>Lack of relevant courses</a:t>
            </a:r>
          </a:p>
          <a:p>
            <a:endParaRPr lang="en-US" dirty="0" smtClean="0"/>
          </a:p>
          <a:p>
            <a:r>
              <a:rPr lang="en-US" dirty="0" smtClean="0"/>
              <a:t>Lack of relevant laboratory, workshop and field facilities</a:t>
            </a:r>
          </a:p>
          <a:p>
            <a:endParaRPr lang="en-US" dirty="0" smtClean="0"/>
          </a:p>
          <a:p>
            <a:r>
              <a:rPr lang="en-US" dirty="0" smtClean="0"/>
              <a:t>Inadequacy of funds for capacity building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110196"/>
            <a:ext cx="3124200" cy="6096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Way Forward</a:t>
            </a:r>
            <a:r>
              <a:rPr lang="en-US" sz="4000" dirty="0" smtClean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6019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Development of a database of human and physical resources available in SL at HEIs, and public &amp; private sector institutions related to 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Universities  (</a:t>
            </a:r>
            <a:r>
              <a:rPr lang="en-US" sz="2400" dirty="0" err="1" smtClean="0"/>
              <a:t>Moratuwa</a:t>
            </a:r>
            <a:r>
              <a:rPr lang="en-US" sz="2400" dirty="0" smtClean="0"/>
              <a:t>, </a:t>
            </a:r>
            <a:r>
              <a:rPr lang="en-US" sz="2400" dirty="0" err="1" smtClean="0"/>
              <a:t>Peradeniya</a:t>
            </a:r>
            <a:r>
              <a:rPr lang="en-US" sz="2400" dirty="0" smtClean="0"/>
              <a:t>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Public Sector (Sri Lanka Port Authority, Geological Survey and Mines Bureau, Ceylon Petroleum Corporation, PDRS,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Private Sector (Colombo Dockyard Pvt. Ltd., Lanka Hydraulics Institute, Master Divers, LAUGHS Lanka Pvt. Ltd., CINEC, etc.)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Development of a database of Sri Lankan expatriates with knowledge and experience related to PE and formulation of an attractive package to obtain their services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90678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Rationalization of those  resources to identify , develop and conduct  necessary training and academic </a:t>
            </a:r>
            <a:r>
              <a:rPr lang="en-US" sz="2600" dirty="0" err="1" smtClean="0"/>
              <a:t>programmes</a:t>
            </a:r>
            <a:endParaRPr lang="en-US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Identification of training needs incl. postgraduate training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Development of laboratory, workshop  and field facilities 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Development of curricula for the courses to meet the needs of the E &amp; P and R &amp; M sectors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Development of link </a:t>
            </a:r>
            <a:r>
              <a:rPr lang="en-US" sz="2600" dirty="0" err="1" smtClean="0"/>
              <a:t>programmes</a:t>
            </a:r>
            <a:r>
              <a:rPr lang="en-US" sz="2600" dirty="0" smtClean="0"/>
              <a:t> with relevant renowned foreign universities, research institutions etc. for capacity building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Formulation  of proposals to secure requisite funding for capacity building (HR, PR and curriculum) in selected </a:t>
            </a:r>
            <a:r>
              <a:rPr lang="en-US" sz="2600" dirty="0" smtClean="0"/>
              <a:t>HEIs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   incl. UNESCO</a:t>
            </a:r>
          </a:p>
          <a:p>
            <a:pPr>
              <a:lnSpc>
                <a:spcPct val="120000"/>
              </a:lnSpc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proposed to appoint a  Committee comprising members from relevant key  institutions to attend to the above within a stipulated period of time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UGC</a:t>
            </a:r>
          </a:p>
          <a:p>
            <a:pPr lvl="1"/>
            <a:r>
              <a:rPr lang="en-US" dirty="0" smtClean="0"/>
              <a:t>Universities (i.e. </a:t>
            </a:r>
            <a:r>
              <a:rPr lang="en-US" dirty="0" err="1" smtClean="0"/>
              <a:t>Moratuwa</a:t>
            </a:r>
            <a:r>
              <a:rPr lang="en-US" dirty="0" smtClean="0"/>
              <a:t>, </a:t>
            </a:r>
            <a:r>
              <a:rPr lang="en-US" dirty="0" err="1" smtClean="0"/>
              <a:t>Peradeniya</a:t>
            </a:r>
            <a:r>
              <a:rPr lang="en-US" dirty="0" smtClean="0"/>
              <a:t>, SJP etc.)</a:t>
            </a:r>
          </a:p>
          <a:p>
            <a:pPr lvl="1"/>
            <a:r>
              <a:rPr lang="en-US" dirty="0" smtClean="0"/>
              <a:t>Public Sector (i.e. Ministry of Finance, Ministry of Petroleum Industries, PRDS, CPC, SLPA, GSMB etc.)</a:t>
            </a:r>
          </a:p>
          <a:p>
            <a:pPr lvl="1"/>
            <a:r>
              <a:rPr lang="en-US" dirty="0" smtClean="0"/>
              <a:t>Private Sector (CDPL,  LHI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0" name="AutoShape 14"/>
          <p:cNvSpPr>
            <a:spLocks noChangeArrowheads="1"/>
          </p:cNvSpPr>
          <p:nvPr/>
        </p:nvSpPr>
        <p:spPr bwMode="auto">
          <a:xfrm rot="1020829">
            <a:off x="2305050" y="4587875"/>
            <a:ext cx="2971800" cy="1335088"/>
          </a:xfrm>
          <a:prstGeom prst="curvedUpArrow">
            <a:avLst>
              <a:gd name="adj1" fmla="val 35646"/>
              <a:gd name="adj2" fmla="val 85935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78" name="Object 4"/>
          <p:cNvGraphicFramePr>
            <a:graphicFrameLocks noChangeAspect="1"/>
          </p:cNvGraphicFramePr>
          <p:nvPr/>
        </p:nvGraphicFramePr>
        <p:xfrm>
          <a:off x="141288" y="3425825"/>
          <a:ext cx="3322637" cy="3259138"/>
        </p:xfrm>
        <a:graphic>
          <a:graphicData uri="http://schemas.openxmlformats.org/presentationml/2006/ole">
            <p:oleObj spid="_x0000_s1026" name="Slide" r:id="rId3" imgW="5277002" imgH="3962400" progId="PowerPoint.Slide.8">
              <p:embed/>
            </p:oleObj>
          </a:graphicData>
        </a:graphic>
      </p:graphicFrame>
      <p:pic>
        <p:nvPicPr>
          <p:cNvPr id="101380" name="Picture 4" descr="final map"/>
          <p:cNvPicPr>
            <a:picLocks noChangeAspect="1" noChangeArrowheads="1"/>
          </p:cNvPicPr>
          <p:nvPr/>
        </p:nvPicPr>
        <p:blipFill>
          <a:blip r:embed="rId4" cstate="print"/>
          <a:srcRect l="7542" t="2669" r="5307" b="2162"/>
          <a:stretch>
            <a:fillRect/>
          </a:stretch>
        </p:blipFill>
        <p:spPr bwMode="auto">
          <a:xfrm>
            <a:off x="5249863" y="76200"/>
            <a:ext cx="3817937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6553200" y="2590800"/>
            <a:ext cx="4254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x8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 rot="-149362">
            <a:off x="6548438" y="3348038"/>
            <a:ext cx="6826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x23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42672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715000"/>
            <a:ext cx="393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Claimed EEZ          x 23 of Land mass</a:t>
            </a:r>
          </a:p>
          <a:p>
            <a:r>
              <a:rPr lang="en-US" sz="2000" b="1" dirty="0" smtClean="0"/>
              <a:t>Approx. 1,400,000 km</a:t>
            </a:r>
            <a:r>
              <a:rPr lang="en-US" sz="2000" b="1" baseline="30000" dirty="0" smtClean="0"/>
              <a:t>2</a:t>
            </a:r>
            <a:endParaRPr lang="en-US" sz="2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14600"/>
            <a:ext cx="311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EEZ              x 8 of Land mass</a:t>
            </a:r>
          </a:p>
          <a:p>
            <a:r>
              <a:rPr lang="en-US" sz="2000" b="1" dirty="0" smtClean="0"/>
              <a:t>Approx. 517,000 km</a:t>
            </a:r>
            <a:r>
              <a:rPr lang="en-US" sz="2000" b="1" baseline="30000" dirty="0" smtClean="0"/>
              <a:t>2</a:t>
            </a:r>
            <a:endParaRPr lang="en-US" sz="2000" b="1" baseline="30000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228600"/>
            <a:ext cx="4876800" cy="15240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006680" y="196850"/>
            <a:ext cx="3031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Our </a:t>
            </a:r>
            <a:r>
              <a:rPr lang="en-US" sz="4800" b="1" i="1" dirty="0" smtClean="0">
                <a:solidFill>
                  <a:schemeClr val="bg1"/>
                </a:solidFill>
              </a:rPr>
              <a:t>ocean </a:t>
            </a:r>
            <a:endParaRPr lang="en-US" sz="4800" b="1" i="1" dirty="0">
              <a:solidFill>
                <a:schemeClr val="bg1"/>
              </a:solidFill>
            </a:endParaRPr>
          </a:p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resources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992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L  c. 65,000 km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52800" y="152400"/>
            <a:ext cx="3581400" cy="5334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8551" name="Picture 2"/>
          <p:cNvPicPr>
            <a:picLocks noChangeAspect="1" noChangeArrowheads="1"/>
          </p:cNvPicPr>
          <p:nvPr/>
        </p:nvPicPr>
        <p:blipFill>
          <a:blip r:embed="rId3" cstate="print"/>
          <a:srcRect l="3090" r="4469" b="18523"/>
          <a:stretch>
            <a:fillRect/>
          </a:stretch>
        </p:blipFill>
        <p:spPr bwMode="auto">
          <a:xfrm>
            <a:off x="381000" y="1180262"/>
            <a:ext cx="4572000" cy="2629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6175"/>
            <a:ext cx="3608582" cy="258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506340" y="1264757"/>
            <a:ext cx="24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Deposits with </a:t>
            </a:r>
          </a:p>
          <a:p>
            <a:pPr algn="ctr"/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valuable minerals 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967863" y="3236446"/>
            <a:ext cx="288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/>
              <a:t>Continental Reef</a:t>
            </a: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3276600" y="3921126"/>
          <a:ext cx="3048000" cy="2830286"/>
        </p:xfrm>
        <a:graphic>
          <a:graphicData uri="http://schemas.openxmlformats.org/presentationml/2006/ole">
            <p:oleObj spid="_x0000_s2051" name="Photo Editor Photo" r:id="rId5" imgW="1848108" imgH="2400635" progId="">
              <p:embed/>
            </p:oleObj>
          </a:graphicData>
        </a:graphic>
      </p:graphicFrame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424237" y="6248400"/>
            <a:ext cx="27479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nodule of hydrate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8422" y="54114"/>
            <a:ext cx="3711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Mineral Deposits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76200"/>
            <a:ext cx="4648200" cy="7620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36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Hydrocarbon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NavalApproval0013"/>
          <p:cNvPicPr>
            <a:picLocks noChangeAspect="1" noChangeArrowheads="1"/>
          </p:cNvPicPr>
          <p:nvPr/>
        </p:nvPicPr>
        <p:blipFill>
          <a:blip r:embed="rId2" cstate="print"/>
          <a:srcRect l="1053" t="8923" r="10260" b="5597"/>
          <a:stretch>
            <a:fillRect/>
          </a:stretch>
        </p:blipFill>
        <p:spPr bwMode="auto">
          <a:xfrm>
            <a:off x="1676400" y="1143855"/>
            <a:ext cx="5867400" cy="54093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28668" y="104336"/>
            <a:ext cx="4114800" cy="7620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HEIs in Sri Lanka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1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 the purview of the UGC</a:t>
            </a:r>
          </a:p>
          <a:p>
            <a:pPr lvl="1"/>
            <a:r>
              <a:rPr lang="en-US" dirty="0" smtClean="0"/>
              <a:t>15 Universities</a:t>
            </a:r>
          </a:p>
          <a:p>
            <a:pPr lvl="1"/>
            <a:r>
              <a:rPr lang="en-US" dirty="0" smtClean="0"/>
              <a:t>10 degree awarding institutes </a:t>
            </a:r>
          </a:p>
          <a:p>
            <a:pPr lvl="1"/>
            <a:r>
              <a:rPr lang="en-US" dirty="0" smtClean="0"/>
              <a:t>7 postgraduate institutes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30988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Degrees not related to Oceanic Sciences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25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Degrees  related to Oceanic resources incl. maritime field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0136" y="90268"/>
            <a:ext cx="7543800" cy="685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Marine Resources Degree </a:t>
            </a:r>
            <a:r>
              <a:rPr lang="en-US" sz="3600" dirty="0" err="1" smtClean="0">
                <a:solidFill>
                  <a:schemeClr val="bg1"/>
                </a:solidFill>
              </a:rPr>
              <a:t>Programmes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a. Biological</a:t>
            </a:r>
          </a:p>
          <a:p>
            <a:endParaRPr lang="en-US" dirty="0" smtClean="0"/>
          </a:p>
          <a:p>
            <a:r>
              <a:rPr lang="en-US" dirty="0" smtClean="0"/>
              <a:t>Universities of </a:t>
            </a:r>
            <a:r>
              <a:rPr lang="en-US" dirty="0" err="1" smtClean="0"/>
              <a:t>Ruhuna</a:t>
            </a:r>
            <a:endParaRPr lang="en-US" dirty="0" smtClean="0"/>
          </a:p>
          <a:p>
            <a:pPr lvl="1"/>
            <a:r>
              <a:rPr lang="en-US" dirty="0" smtClean="0"/>
              <a:t>Fisheries &amp; Marine Science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Wayamba</a:t>
            </a:r>
            <a:r>
              <a:rPr lang="en-US" dirty="0" smtClean="0"/>
              <a:t> University of Sri Lanka</a:t>
            </a:r>
          </a:p>
          <a:p>
            <a:pPr lvl="1"/>
            <a:r>
              <a:rPr lang="en-US" dirty="0" smtClean="0"/>
              <a:t>Food Production &amp; Technology Management (Field of Specialization: Aquaculture &amp; Fisheries)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b. Chemical/Physical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University of </a:t>
            </a:r>
            <a:r>
              <a:rPr lang="en-US" dirty="0" err="1" smtClean="0"/>
              <a:t>Peradeniya</a:t>
            </a:r>
            <a:endParaRPr lang="en-US" dirty="0" smtClean="0"/>
          </a:p>
          <a:p>
            <a:pPr lvl="1"/>
            <a:r>
              <a:rPr lang="en-US" dirty="0" smtClean="0"/>
              <a:t>Geology</a:t>
            </a:r>
          </a:p>
          <a:p>
            <a:pPr lvl="1"/>
            <a:endParaRPr lang="en-US" sz="1700" dirty="0" smtClean="0"/>
          </a:p>
          <a:p>
            <a:r>
              <a:rPr lang="en-US" dirty="0" smtClean="0"/>
              <a:t>University of </a:t>
            </a:r>
            <a:r>
              <a:rPr lang="en-US" dirty="0" err="1" smtClean="0"/>
              <a:t>Moratuwa</a:t>
            </a:r>
            <a:r>
              <a:rPr lang="en-US" dirty="0" smtClean="0"/>
              <a:t> </a:t>
            </a:r>
            <a:r>
              <a:rPr lang="en-US" sz="2400" dirty="0" smtClean="0"/>
              <a:t>(Department of Earth Resources Engineering )</a:t>
            </a:r>
            <a:endParaRPr lang="en-US" dirty="0" smtClean="0"/>
          </a:p>
          <a:p>
            <a:pPr lvl="1"/>
            <a:r>
              <a:rPr lang="en-US" dirty="0" smtClean="0"/>
              <a:t>Mining and Mineral Engineering</a:t>
            </a:r>
          </a:p>
          <a:p>
            <a:pPr lvl="1"/>
            <a:r>
              <a:rPr lang="en-US" dirty="0" smtClean="0"/>
              <a:t>Earth Resources Engineering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Institute of Fisheries and Nautical Engineering (Ocean Univ.)</a:t>
            </a:r>
          </a:p>
          <a:p>
            <a:pPr lvl="1"/>
            <a:r>
              <a:rPr lang="en-US" dirty="0" smtClean="0"/>
              <a:t>Marine Engineering</a:t>
            </a:r>
          </a:p>
          <a:p>
            <a:pPr lvl="1"/>
            <a:r>
              <a:rPr lang="en-US" dirty="0" smtClean="0"/>
              <a:t>Fisheries and Marine Science </a:t>
            </a:r>
          </a:p>
          <a:p>
            <a:endParaRPr lang="en-US" dirty="0" smtClean="0"/>
          </a:p>
          <a:p>
            <a:r>
              <a:rPr lang="en-US" dirty="0" err="1" smtClean="0"/>
              <a:t>Kotalawela</a:t>
            </a:r>
            <a:r>
              <a:rPr lang="en-US" dirty="0" smtClean="0"/>
              <a:t> Defense University</a:t>
            </a:r>
          </a:p>
          <a:p>
            <a:pPr lvl="1"/>
            <a:r>
              <a:rPr lang="en-US" dirty="0" smtClean="0"/>
              <a:t>Marine Engineering</a:t>
            </a:r>
          </a:p>
          <a:p>
            <a:endParaRPr lang="en-US" dirty="0" smtClean="0"/>
          </a:p>
          <a:p>
            <a:r>
              <a:rPr lang="en-US" dirty="0" smtClean="0"/>
              <a:t>CINEC Maritime Campus</a:t>
            </a:r>
          </a:p>
          <a:p>
            <a:pPr lvl="1"/>
            <a:r>
              <a:rPr lang="en-US" dirty="0" smtClean="0"/>
              <a:t>B Sc Marine Engineering</a:t>
            </a:r>
            <a:endParaRPr lang="en-US" sz="2000" dirty="0" smtClean="0"/>
          </a:p>
          <a:p>
            <a:pPr lvl="1"/>
            <a:r>
              <a:rPr lang="en-US" dirty="0" smtClean="0"/>
              <a:t>B Sc Maritime Science</a:t>
            </a:r>
            <a:endParaRPr lang="en-US" sz="2400" dirty="0" smtClean="0"/>
          </a:p>
          <a:p>
            <a:pPr lvl="1"/>
            <a:r>
              <a:rPr lang="en-US" dirty="0" smtClean="0"/>
              <a:t>B Eng Marine and Offshore Systems Engineering</a:t>
            </a:r>
            <a:endParaRPr lang="en-US" sz="2400" dirty="0" smtClean="0"/>
          </a:p>
          <a:p>
            <a:pPr lvl="1"/>
            <a:r>
              <a:rPr lang="en-US" dirty="0" smtClean="0"/>
              <a:t>B Eng Marine and Offshore Systems Engineering</a:t>
            </a:r>
            <a:endParaRPr lang="en-US" dirty="0"/>
          </a:p>
        </p:txBody>
      </p:sp>
      <p:pic>
        <p:nvPicPr>
          <p:cNvPr id="4" name="Picture 3" descr="F:\oll sea pics\building.jpg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514600" cy="156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file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35239" y="4706874"/>
            <a:ext cx="3927761" cy="1008126"/>
          </a:xfrm>
          <a:prstGeom prst="rect">
            <a:avLst/>
          </a:prstGeom>
        </p:spPr>
      </p:pic>
      <p:pic>
        <p:nvPicPr>
          <p:cNvPr id="6" name="Picture 5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200400"/>
            <a:ext cx="1828800" cy="13331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0775" y="253425"/>
            <a:ext cx="5505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Outside the purview of the UGC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81000"/>
            <a:ext cx="8305800" cy="685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68" y="124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Major segments in Petroleum Industry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Upstream - Exploration &amp; production of gas/oil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Midstream - Refining and processing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Downstream - Distribution and Marketing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5336" y="304800"/>
            <a:ext cx="8153400" cy="685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Fields relevant to Gas and Oil Industry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6388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Oceanography</a:t>
            </a:r>
          </a:p>
          <a:p>
            <a:r>
              <a:rPr lang="en-US" dirty="0" smtClean="0"/>
              <a:t>Petroleum Sciences</a:t>
            </a:r>
          </a:p>
          <a:p>
            <a:r>
              <a:rPr lang="en-US" dirty="0" smtClean="0"/>
              <a:t>Marine Geology</a:t>
            </a:r>
          </a:p>
          <a:p>
            <a:r>
              <a:rPr lang="en-US" dirty="0" smtClean="0"/>
              <a:t>Geophysics</a:t>
            </a:r>
          </a:p>
          <a:p>
            <a:r>
              <a:rPr lang="en-US" dirty="0" smtClean="0"/>
              <a:t>Geochemistry</a:t>
            </a:r>
          </a:p>
          <a:p>
            <a:r>
              <a:rPr lang="en-US" dirty="0" smtClean="0"/>
              <a:t>Hydrology</a:t>
            </a:r>
          </a:p>
          <a:p>
            <a:r>
              <a:rPr lang="en-US" dirty="0" smtClean="0"/>
              <a:t>Mud Logging</a:t>
            </a:r>
          </a:p>
          <a:p>
            <a:r>
              <a:rPr lang="en-US" dirty="0" smtClean="0"/>
              <a:t>Maritime Health, Safety, Security and Environment (HSSE)</a:t>
            </a:r>
          </a:p>
          <a:p>
            <a:r>
              <a:rPr lang="en-US" dirty="0" smtClean="0"/>
              <a:t>Off-shore Surveying and Digital Mapping</a:t>
            </a:r>
          </a:p>
          <a:p>
            <a:r>
              <a:rPr lang="en-US" dirty="0" smtClean="0"/>
              <a:t>Off-shore Engineering</a:t>
            </a:r>
          </a:p>
          <a:p>
            <a:r>
              <a:rPr lang="en-US" dirty="0" smtClean="0"/>
              <a:t>Engineering Geology</a:t>
            </a:r>
          </a:p>
          <a:p>
            <a:r>
              <a:rPr lang="en-US" dirty="0" smtClean="0"/>
              <a:t>Petroleum Engineering</a:t>
            </a:r>
          </a:p>
          <a:p>
            <a:r>
              <a:rPr lang="en-US" dirty="0" smtClean="0"/>
              <a:t>Sedimentary petrology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reeds of Institutional Lea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Colombo University</Template>
  <TotalTime>386</TotalTime>
  <Words>733</Words>
  <Application>Microsoft Office PowerPoint</Application>
  <PresentationFormat>On-screen Show (4:3)</PresentationFormat>
  <Paragraphs>206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New Breeds of Institutional Leaders</vt:lpstr>
      <vt:lpstr>Slide</vt:lpstr>
      <vt:lpstr>Photo Editor Photo</vt:lpstr>
      <vt:lpstr>Academic, Scientific and Managerial Personnel Needed to Support the Emerging Gas and Oil Industry in Sri Lanka</vt:lpstr>
      <vt:lpstr>Slide 2</vt:lpstr>
      <vt:lpstr>Slide 3</vt:lpstr>
      <vt:lpstr>Hydrocarbon map</vt:lpstr>
      <vt:lpstr>HEIs in Sri Lanka</vt:lpstr>
      <vt:lpstr>Marine Resources Degree Programmes </vt:lpstr>
      <vt:lpstr>Slide 7</vt:lpstr>
      <vt:lpstr>Major segments in Petroleum Industry</vt:lpstr>
      <vt:lpstr>Fields relevant to Gas and Oil Industry</vt:lpstr>
      <vt:lpstr>Slide 10</vt:lpstr>
      <vt:lpstr>Degrees offered related to Petroleum Sciences and allied fields</vt:lpstr>
      <vt:lpstr>Slide 12</vt:lpstr>
      <vt:lpstr>Slide 13</vt:lpstr>
      <vt:lpstr>Constraints</vt:lpstr>
      <vt:lpstr>Way Forward 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Academic, Scientific and Managerial Personnel Needed to Support the Emerging Gas and Oil Industry in Sri Lanka</dc:title>
  <dc:creator>SA</dc:creator>
  <cp:lastModifiedBy>hp</cp:lastModifiedBy>
  <cp:revision>150</cp:revision>
  <dcterms:created xsi:type="dcterms:W3CDTF">2006-08-16T00:00:00Z</dcterms:created>
  <dcterms:modified xsi:type="dcterms:W3CDTF">2013-01-08T02:50:33Z</dcterms:modified>
</cp:coreProperties>
</file>